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6155055"/>
            <a:ext cx="12192000" cy="702945"/>
          </a:xfrm>
          <a:gradFill>
            <a:gsLst>
              <a:gs pos="0">
                <a:schemeClr val="tx1">
                  <a:lumMod val="95000"/>
                  <a:lumOff val="5000"/>
                  <a:alpha val="64000"/>
                </a:schemeClr>
              </a:gs>
              <a:gs pos="100000">
                <a:schemeClr val="tx1">
                  <a:alpha val="0"/>
                </a:schemeClr>
              </a:gs>
            </a:gsLst>
            <a:lin ang="15720000" scaled="0"/>
          </a:gradFill>
        </p:spPr>
        <p:txBody>
          <a:bodyPr vert="horz" anchor="t" anchorCtr="0">
            <a:noAutofit/>
          </a:bodyPr>
          <a:lstStyle/>
          <a:p>
            <a:pPr algn="r"/>
            <a:r>
              <a:rPr lang="en-US" sz="4000" dirty="0">
                <a:solidFill>
                  <a:schemeClr val="bg1"/>
                </a:solidFill>
                <a:latin typeface="Malgun Gothic Semilight" panose="020B0502040204020203" charset="-122"/>
                <a:ea typeface="Malgun Gothic Semilight" panose="020B0502040204020203" charset="-122"/>
                <a:sym typeface="+mn-ea"/>
              </a:rPr>
              <a:t>584 </a:t>
            </a:r>
            <a:r>
              <a:rPr lang="az-Latn-AZ" altLang="en-US" sz="4000" dirty="0">
                <a:solidFill>
                  <a:schemeClr val="bg1"/>
                </a:solidFill>
                <a:latin typeface="Malgun Gothic Semilight" panose="020B0502040204020203" charset="-122"/>
                <a:ea typeface="Malgun Gothic Semilight" panose="020B0502040204020203" charset="-122"/>
                <a:sym typeface="+mn-ea"/>
              </a:rPr>
              <a:t>Vagif</a:t>
            </a:r>
            <a:r>
              <a:rPr lang="az-Latn-AZ" altLang="en-US" sz="4000" dirty="0">
                <a:solidFill>
                  <a:schemeClr val="bg1"/>
                </a:solidFill>
                <a:latin typeface="Malgun Gothic Semilight" panose="020B0502040204020203" charset="-122"/>
                <a:ea typeface="Malgun Gothic Semilight" panose="020B0502040204020203" charset="-122"/>
              </a:rPr>
              <a:t> Valiyev</a:t>
            </a:r>
            <a:endParaRPr lang="az-Latn-AZ" altLang="en-US" sz="4000" dirty="0">
              <a:solidFill>
                <a:schemeClr val="bg1"/>
              </a:solidFill>
              <a:latin typeface="Malgun Gothic Semilight" panose="020B0502040204020203" charset="-122"/>
              <a:ea typeface="Malgun Gothic Semilight" panose="020B0502040204020203" charset="-122"/>
            </a:endParaRPr>
          </a:p>
        </p:txBody>
      </p:sp>
      <p:sp>
        <p:nvSpPr>
          <p:cNvPr id="3" name="Subtitle 2"/>
          <p:cNvSpPr>
            <a:spLocks noGrp="1"/>
          </p:cNvSpPr>
          <p:nvPr>
            <p:ph type="subTitle" idx="1"/>
          </p:nvPr>
        </p:nvSpPr>
        <p:spPr>
          <a:xfrm>
            <a:off x="1668780" y="2655570"/>
            <a:ext cx="9028430" cy="2413000"/>
          </a:xfrm>
          <a:solidFill>
            <a:schemeClr val="tx1">
              <a:alpha val="32000"/>
            </a:schemeClr>
          </a:solidFill>
        </p:spPr>
        <p:txBody>
          <a:bodyPr vert="horz" anchor="b" anchorCtr="0">
            <a:noAutofit/>
          </a:bodyPr>
          <a:lstStyle/>
          <a:p>
            <a:pPr algn="ctr">
              <a:lnSpc>
                <a:spcPct val="120000"/>
              </a:lnSpc>
            </a:pPr>
            <a:r>
              <a:rPr lang="en-US" sz="6000">
                <a:ln/>
                <a:solidFill>
                  <a:schemeClr val="bg1"/>
                </a:solidFill>
                <a:effectLst>
                  <a:outerShdw blurRad="38100" dist="19050" dir="2700000" algn="tl" rotWithShape="0">
                    <a:schemeClr val="dk1">
                      <a:alpha val="40000"/>
                    </a:schemeClr>
                  </a:outerShdw>
                </a:effectLst>
              </a:rPr>
              <a:t>Termal Kameralar, iş prinsipləri və təbiəti</a:t>
            </a:r>
            <a:endParaRPr lang="en-US" sz="6000">
              <a:ln/>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976630"/>
            <a:ext cx="10515600" cy="2319020"/>
          </a:xfrm>
          <a:solidFill>
            <a:schemeClr val="tx1">
              <a:alpha val="53000"/>
            </a:schemeClr>
          </a:solidFill>
        </p:spPr>
        <p:txBody>
          <a:bodyPr/>
          <a:p>
            <a:pPr marL="0" indent="0" algn="ctr">
              <a:buNone/>
            </a:pPr>
            <a:r>
              <a:rPr lang="en-US">
                <a:solidFill>
                  <a:schemeClr val="bg1"/>
                </a:solidFill>
              </a:rPr>
              <a:t>Termal kameraların bir şəkildə istiliyin "şəklini çəkdiyinindən" hamımız xəbərdarıq. Olduqca uzaq məsafələrdən görüntüdə istililyin necə paylandığını qrafik şəkildə təsviri alınarkən ardındakı fizikanın və texnologiyanın heyratamiz inkişafından bəhrələndiyini azımız bilirik.</a:t>
            </a:r>
            <a:endParaRPr lang="en-US">
              <a:solidFill>
                <a:schemeClr val="bg1"/>
              </a:solidFill>
            </a:endParaRPr>
          </a:p>
        </p:txBody>
      </p:sp>
      <p:pic>
        <p:nvPicPr>
          <p:cNvPr id="4" name="Picture 3"/>
          <p:cNvPicPr>
            <a:picLocks noChangeAspect="1"/>
          </p:cNvPicPr>
          <p:nvPr/>
        </p:nvPicPr>
        <p:blipFill>
          <a:blip r:embed="rId1"/>
          <a:stretch>
            <a:fillRect/>
          </a:stretch>
        </p:blipFill>
        <p:spPr>
          <a:xfrm>
            <a:off x="300990" y="3801110"/>
            <a:ext cx="4441825" cy="2498725"/>
          </a:xfrm>
          <a:prstGeom prst="rect">
            <a:avLst/>
          </a:prstGeom>
        </p:spPr>
      </p:pic>
      <p:pic>
        <p:nvPicPr>
          <p:cNvPr id="6" name="Picture 5"/>
          <p:cNvPicPr>
            <a:picLocks noChangeAspect="1"/>
          </p:cNvPicPr>
          <p:nvPr/>
        </p:nvPicPr>
        <p:blipFill>
          <a:blip r:embed="rId2"/>
          <a:stretch>
            <a:fillRect/>
          </a:stretch>
        </p:blipFill>
        <p:spPr>
          <a:xfrm>
            <a:off x="4974590" y="3801110"/>
            <a:ext cx="3341370" cy="2498090"/>
          </a:xfrm>
          <a:prstGeom prst="rect">
            <a:avLst/>
          </a:prstGeom>
        </p:spPr>
      </p:pic>
      <p:pic>
        <p:nvPicPr>
          <p:cNvPr id="10" name="Picture 9"/>
          <p:cNvPicPr>
            <a:picLocks noChangeAspect="1"/>
          </p:cNvPicPr>
          <p:nvPr/>
        </p:nvPicPr>
        <p:blipFill>
          <a:blip r:embed="rId3"/>
          <a:stretch>
            <a:fillRect/>
          </a:stretch>
        </p:blipFill>
        <p:spPr>
          <a:xfrm>
            <a:off x="8543925" y="3801110"/>
            <a:ext cx="2809875" cy="2498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474345" y="454660"/>
            <a:ext cx="11243945" cy="1043305"/>
          </a:xfrm>
          <a:solidFill>
            <a:schemeClr val="tx1">
              <a:alpha val="65000"/>
            </a:schemeClr>
          </a:solidFill>
        </p:spPr>
        <p:txBody>
          <a:bodyPr>
            <a:normAutofit/>
          </a:bodyPr>
          <a:p>
            <a:r>
              <a:rPr lang="az-Latn-AZ" sz="3200">
                <a:solidFill>
                  <a:schemeClr val="bg1"/>
                </a:solidFill>
              </a:rPr>
              <a:t>Qabaqca işığın və istiliyin təbiətini anlamalıyıq ki,</a:t>
            </a:r>
            <a:br>
              <a:rPr lang="az-Latn-AZ" sz="3200">
                <a:solidFill>
                  <a:schemeClr val="bg1"/>
                </a:solidFill>
              </a:rPr>
            </a:br>
            <a:r>
              <a:rPr lang="az-Latn-AZ" sz="3200">
                <a:solidFill>
                  <a:schemeClr val="bg1"/>
                </a:solidFill>
              </a:rPr>
              <a:t>onu istədiyimiz kimi istifadə edək.</a:t>
            </a:r>
            <a:endParaRPr lang="az-Latn-AZ" sz="3200">
              <a:solidFill>
                <a:schemeClr val="bg1"/>
              </a:solidFill>
            </a:endParaRPr>
          </a:p>
        </p:txBody>
      </p:sp>
      <p:pic>
        <p:nvPicPr>
          <p:cNvPr id="4" name="Content Placeholder 3"/>
          <p:cNvPicPr>
            <a:picLocks noChangeAspect="1"/>
          </p:cNvPicPr>
          <p:nvPr>
            <p:ph idx="1"/>
          </p:nvPr>
        </p:nvPicPr>
        <p:blipFill>
          <a:blip r:embed="rId2"/>
          <a:stretch>
            <a:fillRect/>
          </a:stretch>
        </p:blipFill>
        <p:spPr>
          <a:xfrm>
            <a:off x="8496300" y="2092325"/>
            <a:ext cx="2857500" cy="3638550"/>
          </a:xfrm>
          <a:prstGeom prst="rect">
            <a:avLst/>
          </a:prstGeom>
        </p:spPr>
      </p:pic>
      <p:sp>
        <p:nvSpPr>
          <p:cNvPr id="5" name="Text Box 4"/>
          <p:cNvSpPr txBox="1"/>
          <p:nvPr/>
        </p:nvSpPr>
        <p:spPr>
          <a:xfrm>
            <a:off x="377190" y="2092325"/>
            <a:ext cx="5762625" cy="2738120"/>
          </a:xfrm>
          <a:prstGeom prst="rect">
            <a:avLst/>
          </a:prstGeom>
          <a:solidFill>
            <a:schemeClr val="tx1">
              <a:alpha val="53000"/>
            </a:schemeClr>
          </a:solidFill>
        </p:spPr>
        <p:txBody>
          <a:bodyPr wrap="square" rtlCol="0">
            <a:spAutoFit/>
          </a:bodyPr>
          <a:p>
            <a:r>
              <a:rPr lang="az-Latn-AZ" altLang="en-US" sz="2400">
                <a:solidFill>
                  <a:schemeClr val="bg1"/>
                </a:solidFill>
              </a:rPr>
              <a:t>Termal kameraların iş prinsipində istifadə </a:t>
            </a:r>
            <a:endParaRPr lang="az-Latn-AZ" altLang="en-US" sz="2400">
              <a:solidFill>
                <a:schemeClr val="bg1"/>
              </a:solidFill>
            </a:endParaRPr>
          </a:p>
          <a:p>
            <a:r>
              <a:rPr lang="az-Latn-AZ" altLang="en-US" sz="2400">
                <a:solidFill>
                  <a:schemeClr val="bg1"/>
                </a:solidFill>
              </a:rPr>
              <a:t>edilən ən təməl qanunauyğunluğu bu qaqaş, </a:t>
            </a:r>
            <a:endParaRPr lang="az-Latn-AZ" altLang="en-US" sz="2400">
              <a:solidFill>
                <a:schemeClr val="bg1"/>
              </a:solidFill>
            </a:endParaRPr>
          </a:p>
          <a:p>
            <a:r>
              <a:rPr lang="az-Latn-AZ" altLang="en-US" sz="2800" i="1">
                <a:solidFill>
                  <a:schemeClr val="bg1"/>
                </a:solidFill>
              </a:rPr>
              <a:t>Sir Frederic</a:t>
            </a:r>
            <a:r>
              <a:rPr lang="en-US" altLang="en-US" sz="2800" i="1">
                <a:solidFill>
                  <a:schemeClr val="bg1"/>
                </a:solidFill>
              </a:rPr>
              <a:t> William Herschel </a:t>
            </a:r>
            <a:r>
              <a:rPr lang="en-US" altLang="en-US" sz="2400">
                <a:solidFill>
                  <a:schemeClr val="bg1"/>
                </a:solidFill>
              </a:rPr>
              <a:t>tapm</a:t>
            </a:r>
            <a:r>
              <a:rPr lang="az-Latn-AZ" altLang="en-US" sz="2400">
                <a:solidFill>
                  <a:schemeClr val="bg1"/>
                </a:solidFill>
              </a:rPr>
              <a:t>ışdı</a:t>
            </a:r>
            <a:r>
              <a:rPr lang="en-US" altLang="az-Latn-AZ" sz="2400">
                <a:solidFill>
                  <a:schemeClr val="bg1"/>
                </a:solidFill>
              </a:rPr>
              <a:t>r.</a:t>
            </a:r>
            <a:endParaRPr lang="az-Latn-AZ" altLang="az-Latn-AZ" sz="2400">
              <a:solidFill>
                <a:schemeClr val="bg1"/>
              </a:solidFill>
            </a:endParaRPr>
          </a:p>
          <a:p>
            <a:endParaRPr lang="az-Latn-AZ" altLang="az-Latn-AZ" sz="2400">
              <a:solidFill>
                <a:schemeClr val="bg1"/>
              </a:solidFill>
            </a:endParaRPr>
          </a:p>
          <a:p>
            <a:r>
              <a:rPr lang="az-Latn-AZ" altLang="az-Latn-AZ" sz="2400">
                <a:solidFill>
                  <a:schemeClr val="bg1"/>
                </a:solidFill>
              </a:rPr>
              <a:t>O, müxtəlif rəngli işıqların ayrı ayrılıqda nə dərəcədə istilik enerjisi verdiyini müşahidə etmişdir.</a:t>
            </a:r>
            <a:endParaRPr lang="az-Latn-AZ" altLang="az-Latn-AZ" sz="2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Title 4"/>
          <p:cNvSpPr>
            <a:spLocks noGrp="1"/>
          </p:cNvSpPr>
          <p:nvPr>
            <p:ph type="title"/>
          </p:nvPr>
        </p:nvSpPr>
        <p:spPr>
          <a:xfrm>
            <a:off x="838200" y="365125"/>
            <a:ext cx="7087870" cy="908685"/>
          </a:xfrm>
        </p:spPr>
        <p:txBody>
          <a:bodyPr>
            <a:noAutofit/>
          </a:bodyPr>
          <a:p>
            <a:r>
              <a:rPr lang="az-Latn-AZ" altLang="en-US" sz="2800">
                <a:solidFill>
                  <a:schemeClr val="bg1"/>
                </a:solidFill>
              </a:rPr>
              <a:t>Ancaq qaqaşın ağlına qəribə bir ideya da gəlir</a:t>
            </a:r>
            <a:endParaRPr lang="az-Latn-AZ" altLang="en-US" sz="2800">
              <a:solidFill>
                <a:schemeClr val="bg1"/>
              </a:solidFill>
            </a:endParaRPr>
          </a:p>
        </p:txBody>
      </p:sp>
      <p:sp>
        <p:nvSpPr>
          <p:cNvPr id="6" name="Content Placeholder 5"/>
          <p:cNvSpPr/>
          <p:nvPr>
            <p:ph idx="1"/>
          </p:nvPr>
        </p:nvSpPr>
        <p:spPr>
          <a:xfrm>
            <a:off x="838200" y="1825625"/>
            <a:ext cx="4194810" cy="3990340"/>
          </a:xfrm>
          <a:solidFill>
            <a:schemeClr val="tx1">
              <a:alpha val="14000"/>
            </a:schemeClr>
          </a:solidFill>
        </p:spPr>
        <p:txBody>
          <a:bodyPr/>
          <a:p>
            <a:pPr marL="0" indent="0">
              <a:buNone/>
            </a:pPr>
            <a:r>
              <a:rPr lang="az-Latn-AZ" altLang="en-US">
                <a:solidFill>
                  <a:schemeClr val="bg1"/>
                </a:solidFill>
              </a:rPr>
              <a:t>O, insan gözünün görə bilmədiyi şüalanmaları da yoxlamışdır, və onların hətta daha çox istilik verdiyini tapmışdı. Həmin şəkildə həm də insan gözünün görə bilmədiyi işığın da varlığı əslində bir növ isbat edilmişdi.</a:t>
            </a:r>
            <a:endParaRPr lang="az-Latn-AZ" altLang="en-US">
              <a:solidFill>
                <a:schemeClr val="bg1"/>
              </a:solidFill>
            </a:endParaRPr>
          </a:p>
          <a:p>
            <a:pPr marL="0" indent="0">
              <a:buNone/>
            </a:pPr>
            <a:endParaRPr lang="az-Latn-AZ" altLang="en-US">
              <a:solidFill>
                <a:schemeClr val="bg1"/>
              </a:solidFill>
            </a:endParaRPr>
          </a:p>
        </p:txBody>
      </p:sp>
      <p:pic>
        <p:nvPicPr>
          <p:cNvPr id="9" name="Picture 8"/>
          <p:cNvPicPr>
            <a:picLocks noChangeAspect="1"/>
          </p:cNvPicPr>
          <p:nvPr/>
        </p:nvPicPr>
        <p:blipFill>
          <a:blip r:embed="rId2"/>
          <a:stretch>
            <a:fillRect/>
          </a:stretch>
        </p:blipFill>
        <p:spPr>
          <a:xfrm>
            <a:off x="5673725" y="2115185"/>
            <a:ext cx="6096000" cy="309372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65125"/>
            <a:ext cx="10515600" cy="791845"/>
          </a:xfrm>
        </p:spPr>
        <p:txBody>
          <a:bodyPr>
            <a:normAutofit/>
          </a:bodyPr>
          <a:p>
            <a:pPr algn="r"/>
            <a:r>
              <a:rPr lang="az-Latn-AZ" altLang="en-US" sz="4000">
                <a:solidFill>
                  <a:schemeClr val="bg1"/>
                </a:solidFill>
              </a:rPr>
              <a:t>Lampaların qızaraq işıq saçması...</a:t>
            </a:r>
            <a:endParaRPr lang="az-Latn-AZ" altLang="en-US" sz="4000">
              <a:solidFill>
                <a:schemeClr val="bg1"/>
              </a:solidFill>
            </a:endParaRPr>
          </a:p>
        </p:txBody>
      </p:sp>
      <p:sp>
        <p:nvSpPr>
          <p:cNvPr id="3" name="Content Placeholder 2"/>
          <p:cNvSpPr>
            <a:spLocks noGrp="1"/>
          </p:cNvSpPr>
          <p:nvPr>
            <p:ph idx="1"/>
          </p:nvPr>
        </p:nvSpPr>
        <p:spPr>
          <a:xfrm>
            <a:off x="6236335" y="1825625"/>
            <a:ext cx="5117465" cy="4351655"/>
          </a:xfrm>
          <a:solidFill>
            <a:schemeClr val="tx1">
              <a:alpha val="14000"/>
            </a:schemeClr>
          </a:solidFill>
        </p:spPr>
        <p:txBody>
          <a:bodyPr/>
          <a:p>
            <a:pPr marL="0" indent="0">
              <a:buNone/>
            </a:pPr>
            <a:r>
              <a:rPr lang="az-Latn-AZ" altLang="en-US">
                <a:solidFill>
                  <a:schemeClr val="bg1"/>
                </a:solidFill>
              </a:rPr>
              <a:t>Hər hansısa bir cisimi qızdırdıqda o işıq saçmağa başlayır. Yəni,</a:t>
            </a:r>
            <a:endParaRPr lang="az-Latn-AZ" altLang="en-US">
              <a:solidFill>
                <a:schemeClr val="bg1"/>
              </a:solidFill>
            </a:endParaRPr>
          </a:p>
          <a:p>
            <a:pPr marL="0" indent="0">
              <a:buNone/>
            </a:pPr>
            <a:r>
              <a:rPr lang="az-Latn-AZ" altLang="en-US">
                <a:solidFill>
                  <a:schemeClr val="bg1"/>
                </a:solidFill>
              </a:rPr>
              <a:t>Elektromaqnit şüalanma baş verir.</a:t>
            </a:r>
            <a:endParaRPr lang="az-Latn-AZ" altLang="en-US">
              <a:solidFill>
                <a:schemeClr val="bg1"/>
              </a:solidFill>
            </a:endParaRPr>
          </a:p>
          <a:p>
            <a:pPr marL="0" indent="0">
              <a:buNone/>
            </a:pPr>
            <a:r>
              <a:rPr lang="az-Latn-AZ" altLang="en-US">
                <a:solidFill>
                  <a:schemeClr val="bg1"/>
                </a:solidFill>
              </a:rPr>
              <a:t>Ancaq bunun üçün çox qızdırmaq lazımdır. Gerçəktən mi ???</a:t>
            </a:r>
            <a:endParaRPr lang="az-Latn-AZ"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624840"/>
            <a:ext cx="10515600" cy="806450"/>
          </a:xfrm>
          <a:solidFill>
            <a:schemeClr val="tx1">
              <a:alpha val="65000"/>
            </a:schemeClr>
          </a:solidFill>
        </p:spPr>
        <p:txBody>
          <a:bodyPr>
            <a:normAutofit/>
          </a:bodyPr>
          <a:p>
            <a:r>
              <a:rPr lang="az-Latn-AZ" sz="2800">
                <a:solidFill>
                  <a:schemeClr val="bg1"/>
                </a:solidFill>
              </a:rPr>
              <a:t>Bir şeyi par-par işıldadmaq üçün çox da qızmasına ehtiyac yoxdur.</a:t>
            </a:r>
            <a:endParaRPr lang="az-Latn-AZ" sz="2800">
              <a:solidFill>
                <a:schemeClr val="bg1"/>
              </a:solidFill>
            </a:endParaRPr>
          </a:p>
        </p:txBody>
      </p:sp>
      <p:sp>
        <p:nvSpPr>
          <p:cNvPr id="3" name="Content Placeholder 2"/>
          <p:cNvSpPr>
            <a:spLocks noGrp="1"/>
          </p:cNvSpPr>
          <p:nvPr>
            <p:ph sz="half" idx="1"/>
          </p:nvPr>
        </p:nvSpPr>
        <p:spPr>
          <a:xfrm>
            <a:off x="838200" y="1825625"/>
            <a:ext cx="3794125" cy="4351655"/>
          </a:xfrm>
          <a:solidFill>
            <a:schemeClr val="tx1">
              <a:alpha val="62000"/>
            </a:schemeClr>
          </a:solidFill>
        </p:spPr>
        <p:txBody>
          <a:bodyPr>
            <a:normAutofit fontScale="90000"/>
          </a:bodyPr>
          <a:p>
            <a:pPr marL="0" indent="0">
              <a:buNone/>
            </a:pPr>
            <a:r>
              <a:rPr lang="az-Latn-AZ" altLang="en-US">
                <a:solidFill>
                  <a:schemeClr val="bg1"/>
                </a:solidFill>
              </a:rPr>
              <a:t>İstiliyə sahib hər şey əslində işıq saçır. Sadəcə işıq, bizim görəcəyimiz tezlikdə deyil deyə biz bunu görə bilmirik. Yəni əslində hər birimiz hal-hazırda belə </a:t>
            </a:r>
            <a:r>
              <a:rPr lang="az-Latn-AZ" altLang="en-US" sz="3555">
                <a:solidFill>
                  <a:schemeClr val="bg1"/>
                </a:solidFill>
              </a:rPr>
              <a:t>közəririk</a:t>
            </a:r>
            <a:r>
              <a:rPr lang="az-Latn-AZ" altLang="en-US">
                <a:solidFill>
                  <a:schemeClr val="bg1"/>
                </a:solidFill>
              </a:rPr>
              <a:t>. </a:t>
            </a:r>
            <a:endParaRPr lang="az-Latn-AZ" altLang="en-US">
              <a:solidFill>
                <a:schemeClr val="bg1"/>
              </a:solidFill>
            </a:endParaRPr>
          </a:p>
          <a:p>
            <a:pPr marL="0" indent="0">
              <a:buNone/>
            </a:pPr>
            <a:endParaRPr lang="az-Latn-AZ" altLang="en-US">
              <a:solidFill>
                <a:schemeClr val="bg1"/>
              </a:solidFill>
            </a:endParaRPr>
          </a:p>
          <a:p>
            <a:pPr marL="0" indent="0">
              <a:buNone/>
            </a:pPr>
            <a:r>
              <a:rPr lang="az-Latn-AZ" altLang="en-US">
                <a:solidFill>
                  <a:schemeClr val="bg1"/>
                </a:solidFill>
              </a:rPr>
              <a:t>Əgər istiliyimiz 5500 C olsaydı, o zaman həmin işığın tezliyi də görülə bilən olard.</a:t>
            </a:r>
            <a:endParaRPr lang="az-Latn-AZ" altLang="en-US">
              <a:solidFill>
                <a:schemeClr val="bg1"/>
              </a:solidFill>
            </a:endParaRPr>
          </a:p>
        </p:txBody>
      </p:sp>
      <p:sp>
        <p:nvSpPr>
          <p:cNvPr id="5" name="Content Placeholder 4"/>
          <p:cNvSpPr/>
          <p:nvPr>
            <p:ph sz="half" idx="2"/>
          </p:nvPr>
        </p:nvSpPr>
        <p:spPr>
          <a:xfrm>
            <a:off x="8091170" y="1825625"/>
            <a:ext cx="3262630" cy="4351655"/>
          </a:xfrm>
        </p:spPr>
        <p:txBody>
          <a:bodyPr/>
          <a:p>
            <a:pPr marL="0" indent="0">
              <a:buNone/>
            </a:pPr>
            <a:r>
              <a:rPr lang="az-Latn-AZ" altLang="en-US">
                <a:solidFill>
                  <a:schemeClr val="bg1"/>
                </a:solidFill>
              </a:rPr>
              <a:t>Həmin şüanın görülə bilən olub olmamasını bilmək üçün onun tezliyini bilməliyik. Bunu isə istiliyindən Plank tənliyi ilə tapa bilərik</a:t>
            </a:r>
            <a:endParaRPr lang="az-Latn-AZ" altLang="en-US">
              <a:solidFill>
                <a:schemeClr val="bg1"/>
              </a:solidFill>
            </a:endParaRPr>
          </a:p>
        </p:txBody>
      </p:sp>
      <p:pic>
        <p:nvPicPr>
          <p:cNvPr id="6" name="Picture 5"/>
          <p:cNvPicPr>
            <a:picLocks noChangeAspect="1"/>
          </p:cNvPicPr>
          <p:nvPr/>
        </p:nvPicPr>
        <p:blipFill>
          <a:blip r:embed="rId2"/>
          <a:stretch>
            <a:fillRect/>
          </a:stretch>
        </p:blipFill>
        <p:spPr>
          <a:xfrm>
            <a:off x="6733540" y="5487035"/>
            <a:ext cx="4455160" cy="6902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1553</Words>
  <Application>WPS Presentation</Application>
  <PresentationFormat>Widescreen</PresentationFormat>
  <Paragraphs>33</Paragraphs>
  <Slides>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Arial</vt:lpstr>
      <vt:lpstr>SimSun</vt:lpstr>
      <vt:lpstr>Wingdings</vt:lpstr>
      <vt:lpstr>Calibri Light</vt:lpstr>
      <vt:lpstr>Calibri</vt:lpstr>
      <vt:lpstr>Microsoft YaHei</vt:lpstr>
      <vt:lpstr>Arial Unicode MS</vt:lpstr>
      <vt:lpstr>Malgun Gothic</vt:lpstr>
      <vt:lpstr>Malgun Gothic Semilight</vt:lpstr>
      <vt:lpstr>Microsoft JhengHei</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584 Vagif Valiyev</dc:title>
  <dc:creator/>
  <cp:lastModifiedBy>Vagif</cp:lastModifiedBy>
  <cp:revision>2</cp:revision>
  <dcterms:created xsi:type="dcterms:W3CDTF">2022-03-01T18:53:25Z</dcterms:created>
  <dcterms:modified xsi:type="dcterms:W3CDTF">2022-03-01T18:59:39Z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